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9"/>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40" r:id="rId126"/>
    <p:sldId id="462" r:id="rId127"/>
    <p:sldId id="463" r:id="rId128"/>
    <p:sldId id="464" r:id="rId129"/>
    <p:sldId id="443" r:id="rId130"/>
    <p:sldId id="465" r:id="rId131"/>
    <p:sldId id="466" r:id="rId132"/>
    <p:sldId id="467" r:id="rId133"/>
    <p:sldId id="468" r:id="rId134"/>
    <p:sldId id="469" r:id="rId135"/>
    <p:sldId id="470" r:id="rId136"/>
    <p:sldId id="471" r:id="rId137"/>
    <p:sldId id="472" r:id="rId138"/>
    <p:sldId id="455" r:id="rId139"/>
    <p:sldId id="460" r:id="rId140"/>
    <p:sldId id="461" r:id="rId141"/>
    <p:sldId id="473" r:id="rId142"/>
    <p:sldId id="475" r:id="rId143"/>
    <p:sldId id="474" r:id="rId144"/>
    <p:sldId id="476" r:id="rId145"/>
    <p:sldId id="477" r:id="rId146"/>
    <p:sldId id="478" r:id="rId147"/>
    <p:sldId id="479" r:id="rId148"/>
    <p:sldId id="480" r:id="rId149"/>
    <p:sldId id="481" r:id="rId150"/>
    <p:sldId id="483" r:id="rId151"/>
    <p:sldId id="484" r:id="rId152"/>
    <p:sldId id="485" r:id="rId153"/>
    <p:sldId id="486" r:id="rId154"/>
    <p:sldId id="491" r:id="rId155"/>
    <p:sldId id="492" r:id="rId156"/>
    <p:sldId id="494" r:id="rId157"/>
    <p:sldId id="498" r:id="rId158"/>
    <p:sldId id="499" r:id="rId159"/>
    <p:sldId id="500" r:id="rId160"/>
    <p:sldId id="495" r:id="rId161"/>
    <p:sldId id="501" r:id="rId162"/>
    <p:sldId id="496" r:id="rId163"/>
    <p:sldId id="497" r:id="rId164"/>
    <p:sldId id="502" r:id="rId165"/>
    <p:sldId id="431" r:id="rId166"/>
    <p:sldId id="434" r:id="rId167"/>
    <p:sldId id="489" r:id="rId168"/>
    <p:sldId id="435" r:id="rId169"/>
    <p:sldId id="441" r:id="rId170"/>
    <p:sldId id="442" r:id="rId171"/>
    <p:sldId id="444" r:id="rId172"/>
    <p:sldId id="445" r:id="rId173"/>
    <p:sldId id="446" r:id="rId174"/>
    <p:sldId id="448" r:id="rId175"/>
    <p:sldId id="449" r:id="rId176"/>
    <p:sldId id="450" r:id="rId177"/>
    <p:sldId id="451" r:id="rId178"/>
    <p:sldId id="452" r:id="rId179"/>
    <p:sldId id="488" r:id="rId180"/>
    <p:sldId id="507" r:id="rId181"/>
    <p:sldId id="456" r:id="rId182"/>
    <p:sldId id="432" r:id="rId183"/>
    <p:sldId id="457" r:id="rId184"/>
    <p:sldId id="487" r:id="rId185"/>
    <p:sldId id="508" r:id="rId186"/>
    <p:sldId id="459" r:id="rId187"/>
    <p:sldId id="503" r:id="rId188"/>
    <p:sldId id="504" r:id="rId189"/>
    <p:sldId id="505" r:id="rId190"/>
    <p:sldId id="506" r:id="rId191"/>
    <p:sldId id="433" r:id="rId192"/>
    <p:sldId id="509" r:id="rId193"/>
    <p:sldId id="510" r:id="rId194"/>
    <p:sldId id="511" r:id="rId195"/>
    <p:sldId id="516" r:id="rId196"/>
    <p:sldId id="532" r:id="rId197"/>
    <p:sldId id="533" r:id="rId198"/>
    <p:sldId id="515" r:id="rId199"/>
    <p:sldId id="531" r:id="rId200"/>
    <p:sldId id="512" r:id="rId201"/>
    <p:sldId id="522" r:id="rId202"/>
    <p:sldId id="513" r:id="rId203"/>
    <p:sldId id="514" r:id="rId204"/>
    <p:sldId id="523" r:id="rId205"/>
    <p:sldId id="517" r:id="rId206"/>
    <p:sldId id="518" r:id="rId207"/>
    <p:sldId id="519" r:id="rId208"/>
    <p:sldId id="520" r:id="rId209"/>
    <p:sldId id="524" r:id="rId210"/>
    <p:sldId id="525" r:id="rId211"/>
    <p:sldId id="526" r:id="rId212"/>
    <p:sldId id="527" r:id="rId213"/>
    <p:sldId id="528" r:id="rId214"/>
    <p:sldId id="529" r:id="rId215"/>
    <p:sldId id="530" r:id="rId216"/>
    <p:sldId id="521" r:id="rId217"/>
    <p:sldId id="279" r:id="rId2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FF00"/>
    <a:srgbClr val="0019FF"/>
    <a:srgbClr val="944585"/>
    <a:srgbClr val="AFECED"/>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7/5/2020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7/5/2020</a:t>
            </a:fld>
            <a:endParaRPr lang="en-US"/>
          </a:p>
        </p:txBody>
      </p:sp>
      <p:sp>
        <p:nvSpPr>
          <p:cNvPr id="5" name="Footer Placeholder 4">
            <a:extLst>
              <a:ext uri="{FF2B5EF4-FFF2-40B4-BE49-F238E27FC236}">
                <a16:creationId xmlns=""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7/5/2020</a:t>
            </a:fld>
            <a:endParaRPr lang="en-US"/>
          </a:p>
        </p:txBody>
      </p:sp>
      <p:sp>
        <p:nvSpPr>
          <p:cNvPr id="5" name="Footer Placeholder 4">
            <a:extLst>
              <a:ext uri="{FF2B5EF4-FFF2-40B4-BE49-F238E27FC236}">
                <a16:creationId xmlns=""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7/5/2020</a:t>
            </a:fld>
            <a:endParaRPr lang="en-US"/>
          </a:p>
        </p:txBody>
      </p:sp>
      <p:sp>
        <p:nvSpPr>
          <p:cNvPr id="5" name="Footer Placeholder 4">
            <a:extLst>
              <a:ext uri="{FF2B5EF4-FFF2-40B4-BE49-F238E27FC236}">
                <a16:creationId xmlns=""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7/5/2020</a:t>
            </a:fld>
            <a:endParaRPr lang="en-US"/>
          </a:p>
        </p:txBody>
      </p:sp>
      <p:sp>
        <p:nvSpPr>
          <p:cNvPr id="5" name="Footer Placeholder 4">
            <a:extLst>
              <a:ext uri="{FF2B5EF4-FFF2-40B4-BE49-F238E27FC236}">
                <a16:creationId xmlns=""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7/5/2020</a:t>
            </a:fld>
            <a:endParaRPr lang="en-US"/>
          </a:p>
        </p:txBody>
      </p:sp>
      <p:sp>
        <p:nvSpPr>
          <p:cNvPr id="5" name="Footer Placeholder 4">
            <a:extLst>
              <a:ext uri="{FF2B5EF4-FFF2-40B4-BE49-F238E27FC236}">
                <a16:creationId xmlns=""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7/5/2020</a:t>
            </a:fld>
            <a:endParaRPr lang="en-US"/>
          </a:p>
        </p:txBody>
      </p:sp>
      <p:sp>
        <p:nvSpPr>
          <p:cNvPr id="6" name="Footer Placeholder 5">
            <a:extLst>
              <a:ext uri="{FF2B5EF4-FFF2-40B4-BE49-F238E27FC236}">
                <a16:creationId xmlns=""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7/5/2020</a:t>
            </a:fld>
            <a:endParaRPr lang="en-US"/>
          </a:p>
        </p:txBody>
      </p:sp>
      <p:sp>
        <p:nvSpPr>
          <p:cNvPr id="8" name="Footer Placeholder 7">
            <a:extLst>
              <a:ext uri="{FF2B5EF4-FFF2-40B4-BE49-F238E27FC236}">
                <a16:creationId xmlns=""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7/5/2020</a:t>
            </a:fld>
            <a:endParaRPr lang="en-US"/>
          </a:p>
        </p:txBody>
      </p:sp>
      <p:sp>
        <p:nvSpPr>
          <p:cNvPr id="4" name="Footer Placeholder 3">
            <a:extLst>
              <a:ext uri="{FF2B5EF4-FFF2-40B4-BE49-F238E27FC236}">
                <a16:creationId xmlns=""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7/5/2020</a:t>
            </a:fld>
            <a:endParaRPr lang="en-US"/>
          </a:p>
        </p:txBody>
      </p:sp>
      <p:sp>
        <p:nvSpPr>
          <p:cNvPr id="3" name="Footer Placeholder 2">
            <a:extLst>
              <a:ext uri="{FF2B5EF4-FFF2-40B4-BE49-F238E27FC236}">
                <a16:creationId xmlns=""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7/5/2020</a:t>
            </a:fld>
            <a:endParaRPr lang="en-US"/>
          </a:p>
        </p:txBody>
      </p:sp>
      <p:sp>
        <p:nvSpPr>
          <p:cNvPr id="6" name="Footer Placeholder 5">
            <a:extLst>
              <a:ext uri="{FF2B5EF4-FFF2-40B4-BE49-F238E27FC236}">
                <a16:creationId xmlns=""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7/5/2020</a:t>
            </a:fld>
            <a:endParaRPr lang="en-US"/>
          </a:p>
        </p:txBody>
      </p:sp>
      <p:sp>
        <p:nvSpPr>
          <p:cNvPr id="6" name="Footer Placeholder 5">
            <a:extLst>
              <a:ext uri="{FF2B5EF4-FFF2-40B4-BE49-F238E27FC236}">
                <a16:creationId xmlns=""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7/5/2020</a:t>
            </a:fld>
            <a:endParaRPr lang="en-US"/>
          </a:p>
        </p:txBody>
      </p:sp>
      <p:sp>
        <p:nvSpPr>
          <p:cNvPr id="5" name="Footer Placeholder 4">
            <a:extLst>
              <a:ext uri="{FF2B5EF4-FFF2-40B4-BE49-F238E27FC236}">
                <a16:creationId xmlns=""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1.xml"/><Relationship Id="rId4" Type="http://schemas.openxmlformats.org/officeDocument/2006/relationships/image" Target="../media/image145.jpeg"/></Relationships>
</file>

<file path=ppt/slides/_rels/slide197.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1.xml"/><Relationship Id="rId4" Type="http://schemas.openxmlformats.org/officeDocument/2006/relationships/image" Target="../media/image145.jpe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 xmlns:a16="http://schemas.microsoft.com/office/drawing/2014/main" val="3729389960"/>
                    </a:ext>
                  </a:extLst>
                </a:gridCol>
                <a:gridCol w="835710">
                  <a:extLst>
                    <a:ext uri="{9D8B030D-6E8A-4147-A177-3AD203B41FA5}">
                      <a16:colId xmlns="" xmlns:a16="http://schemas.microsoft.com/office/drawing/2014/main" val="2281435260"/>
                    </a:ext>
                  </a:extLst>
                </a:gridCol>
                <a:gridCol w="2108825">
                  <a:extLst>
                    <a:ext uri="{9D8B030D-6E8A-4147-A177-3AD203B41FA5}">
                      <a16:colId xmlns="" xmlns:a16="http://schemas.microsoft.com/office/drawing/2014/main" val="2072369400"/>
                    </a:ext>
                  </a:extLst>
                </a:gridCol>
                <a:gridCol w="981041">
                  <a:extLst>
                    <a:ext uri="{9D8B030D-6E8A-4147-A177-3AD203B41FA5}">
                      <a16:colId xmlns="" xmlns:a16="http://schemas.microsoft.com/office/drawing/2014/main" val="1567139128"/>
                    </a:ext>
                  </a:extLst>
                </a:gridCol>
                <a:gridCol w="1133509">
                  <a:extLst>
                    <a:ext uri="{9D8B030D-6E8A-4147-A177-3AD203B41FA5}">
                      <a16:colId xmlns="" xmlns:a16="http://schemas.microsoft.com/office/drawing/2014/main" val="2267513749"/>
                    </a:ext>
                  </a:extLst>
                </a:gridCol>
                <a:gridCol w="1090938">
                  <a:extLst>
                    <a:ext uri="{9D8B030D-6E8A-4147-A177-3AD203B41FA5}">
                      <a16:colId xmlns="" xmlns:a16="http://schemas.microsoft.com/office/drawing/2014/main" val="44632791"/>
                    </a:ext>
                  </a:extLst>
                </a:gridCol>
                <a:gridCol w="1107710">
                  <a:extLst>
                    <a:ext uri="{9D8B030D-6E8A-4147-A177-3AD203B41FA5}">
                      <a16:colId xmlns="" xmlns:a16="http://schemas.microsoft.com/office/drawing/2014/main" val="3607100143"/>
                    </a:ext>
                  </a:extLst>
                </a:gridCol>
                <a:gridCol w="1420850">
                  <a:extLst>
                    <a:ext uri="{9D8B030D-6E8A-4147-A177-3AD203B41FA5}">
                      <a16:colId xmlns=""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 xmlns:a16="http://schemas.microsoft.com/office/drawing/2014/main"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 xmlns:a16="http://schemas.microsoft.com/office/drawing/2014/main"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 xmlns:a16="http://schemas.microsoft.com/office/drawing/2014/main" val="3887720006"/>
                    </a:ext>
                  </a:extLst>
                </a:gridCol>
                <a:gridCol w="1617266">
                  <a:extLst>
                    <a:ext uri="{9D8B030D-6E8A-4147-A177-3AD203B41FA5}">
                      <a16:colId xmlns="" xmlns:a16="http://schemas.microsoft.com/office/drawing/2014/main" val="2369791380"/>
                    </a:ext>
                  </a:extLst>
                </a:gridCol>
                <a:gridCol w="1552141">
                  <a:extLst>
                    <a:ext uri="{9D8B030D-6E8A-4147-A177-3AD203B41FA5}">
                      <a16:colId xmlns="" xmlns:a16="http://schemas.microsoft.com/office/drawing/2014/main" val="4058312127"/>
                    </a:ext>
                  </a:extLst>
                </a:gridCol>
                <a:gridCol w="1747516">
                  <a:extLst>
                    <a:ext uri="{9D8B030D-6E8A-4147-A177-3AD203B41FA5}">
                      <a16:colId xmlns="" xmlns:a16="http://schemas.microsoft.com/office/drawing/2014/main" val="749552536"/>
                    </a:ext>
                  </a:extLst>
                </a:gridCol>
                <a:gridCol w="1693244">
                  <a:extLst>
                    <a:ext uri="{9D8B030D-6E8A-4147-A177-3AD203B41FA5}">
                      <a16:colId xmlns="" xmlns:a16="http://schemas.microsoft.com/office/drawing/2014/main" val="1198750373"/>
                    </a:ext>
                  </a:extLst>
                </a:gridCol>
                <a:gridCol w="1638974">
                  <a:extLst>
                    <a:ext uri="{9D8B030D-6E8A-4147-A177-3AD203B41FA5}">
                      <a16:colId xmlns="" xmlns:a16="http://schemas.microsoft.com/office/drawing/2014/main" val="162822564"/>
                    </a:ext>
                  </a:extLst>
                </a:gridCol>
                <a:gridCol w="1975449">
                  <a:extLst>
                    <a:ext uri="{9D8B030D-6E8A-4147-A177-3AD203B41FA5}">
                      <a16:colId xmlns=""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 xmlns:a16="http://schemas.microsoft.com/office/drawing/2014/main"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 xmlns:a16="http://schemas.microsoft.com/office/drawing/2014/main"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 xmlns:a16="http://schemas.microsoft.com/office/drawing/2014/main"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 xmlns:a16="http://schemas.microsoft.com/office/drawing/2014/main"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 xmlns:a16="http://schemas.microsoft.com/office/drawing/2014/main"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 xmlns:a16="http://schemas.microsoft.com/office/drawing/2014/main"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 xmlns:a16="http://schemas.microsoft.com/office/drawing/2014/main"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 xmlns:a16="http://schemas.microsoft.com/office/drawing/2014/main"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 xmlns:a16="http://schemas.microsoft.com/office/drawing/2014/main"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 xmlns:a16="http://schemas.microsoft.com/office/drawing/2014/main"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 xmlns:a16="http://schemas.microsoft.com/office/drawing/2014/main"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 xmlns:a16="http://schemas.microsoft.com/office/drawing/2014/main"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 xmlns:a16="http://schemas.microsoft.com/office/drawing/2014/main" val="4214309962"/>
                    </a:ext>
                  </a:extLst>
                </a:gridCol>
                <a:gridCol w="1018082">
                  <a:extLst>
                    <a:ext uri="{9D8B030D-6E8A-4147-A177-3AD203B41FA5}">
                      <a16:colId xmlns="" xmlns:a16="http://schemas.microsoft.com/office/drawing/2014/main" val="1220333688"/>
                    </a:ext>
                  </a:extLst>
                </a:gridCol>
                <a:gridCol w="1018082">
                  <a:extLst>
                    <a:ext uri="{9D8B030D-6E8A-4147-A177-3AD203B41FA5}">
                      <a16:colId xmlns="" xmlns:a16="http://schemas.microsoft.com/office/drawing/2014/main" val="2480967799"/>
                    </a:ext>
                  </a:extLst>
                </a:gridCol>
                <a:gridCol w="1060029">
                  <a:extLst>
                    <a:ext uri="{9D8B030D-6E8A-4147-A177-3AD203B41FA5}">
                      <a16:colId xmlns="" xmlns:a16="http://schemas.microsoft.com/office/drawing/2014/main" val="4190340588"/>
                    </a:ext>
                  </a:extLst>
                </a:gridCol>
                <a:gridCol w="1884926">
                  <a:extLst>
                    <a:ext uri="{9D8B030D-6E8A-4147-A177-3AD203B41FA5}">
                      <a16:colId xmlns=""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 xmlns:a16="http://schemas.microsoft.com/office/drawing/2014/main"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 xmlns:a16="http://schemas.microsoft.com/office/drawing/2014/main" val="2280984329"/>
                    </a:ext>
                  </a:extLst>
                </a:gridCol>
                <a:gridCol w="582233">
                  <a:extLst>
                    <a:ext uri="{9D8B030D-6E8A-4147-A177-3AD203B41FA5}">
                      <a16:colId xmlns="" xmlns:a16="http://schemas.microsoft.com/office/drawing/2014/main" val="2131263198"/>
                    </a:ext>
                  </a:extLst>
                </a:gridCol>
                <a:gridCol w="498726">
                  <a:extLst>
                    <a:ext uri="{9D8B030D-6E8A-4147-A177-3AD203B41FA5}">
                      <a16:colId xmlns="" xmlns:a16="http://schemas.microsoft.com/office/drawing/2014/main" val="1097013496"/>
                    </a:ext>
                  </a:extLst>
                </a:gridCol>
                <a:gridCol w="498726">
                  <a:extLst>
                    <a:ext uri="{9D8B030D-6E8A-4147-A177-3AD203B41FA5}">
                      <a16:colId xmlns="" xmlns:a16="http://schemas.microsoft.com/office/drawing/2014/main" val="2987665690"/>
                    </a:ext>
                  </a:extLst>
                </a:gridCol>
                <a:gridCol w="498726">
                  <a:extLst>
                    <a:ext uri="{9D8B030D-6E8A-4147-A177-3AD203B41FA5}">
                      <a16:colId xmlns="" xmlns:a16="http://schemas.microsoft.com/office/drawing/2014/main" val="2828808762"/>
                    </a:ext>
                  </a:extLst>
                </a:gridCol>
                <a:gridCol w="498726">
                  <a:extLst>
                    <a:ext uri="{9D8B030D-6E8A-4147-A177-3AD203B41FA5}">
                      <a16:colId xmlns="" xmlns:a16="http://schemas.microsoft.com/office/drawing/2014/main" val="204906864"/>
                    </a:ext>
                  </a:extLst>
                </a:gridCol>
                <a:gridCol w="498726">
                  <a:extLst>
                    <a:ext uri="{9D8B030D-6E8A-4147-A177-3AD203B41FA5}">
                      <a16:colId xmlns="" xmlns:a16="http://schemas.microsoft.com/office/drawing/2014/main" val="1984915671"/>
                    </a:ext>
                  </a:extLst>
                </a:gridCol>
                <a:gridCol w="498726">
                  <a:extLst>
                    <a:ext uri="{9D8B030D-6E8A-4147-A177-3AD203B41FA5}">
                      <a16:colId xmlns="" xmlns:a16="http://schemas.microsoft.com/office/drawing/2014/main" val="1162398049"/>
                    </a:ext>
                  </a:extLst>
                </a:gridCol>
                <a:gridCol w="498726">
                  <a:extLst>
                    <a:ext uri="{9D8B030D-6E8A-4147-A177-3AD203B41FA5}">
                      <a16:colId xmlns=""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 xmlns:a16="http://schemas.microsoft.com/office/drawing/2014/main" val="915394205"/>
                  </a:ext>
                </a:extLst>
              </a:tr>
            </a:tbl>
          </a:graphicData>
        </a:graphic>
      </p:graphicFrame>
      <p:pic>
        <p:nvPicPr>
          <p:cNvPr id="9" name="Picture 8">
            <a:extLst>
              <a:ext uri="{FF2B5EF4-FFF2-40B4-BE49-F238E27FC236}">
                <a16:creationId xmlns=""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 xmlns:a16="http://schemas.microsoft.com/office/drawing/2014/main"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 xmlns:a16="http://schemas.microsoft.com/office/drawing/2014/main"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 xmlns:a16="http://schemas.microsoft.com/office/drawing/2014/main"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 xmlns:a16="http://schemas.microsoft.com/office/drawing/2014/main"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 xmlns:a16="http://schemas.microsoft.com/office/drawing/2014/main"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 xmlns:a16="http://schemas.microsoft.com/office/drawing/2014/main"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 xmlns:a16="http://schemas.microsoft.com/office/drawing/2014/main"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 xmlns:a16="http://schemas.microsoft.com/office/drawing/2014/main" val="2681313205"/>
                    </a:ext>
                  </a:extLst>
                </a:gridCol>
                <a:gridCol w="1691746">
                  <a:extLst>
                    <a:ext uri="{9D8B030D-6E8A-4147-A177-3AD203B41FA5}">
                      <a16:colId xmlns="" xmlns:a16="http://schemas.microsoft.com/office/drawing/2014/main" val="1274565177"/>
                    </a:ext>
                  </a:extLst>
                </a:gridCol>
                <a:gridCol w="1691746">
                  <a:extLst>
                    <a:ext uri="{9D8B030D-6E8A-4147-A177-3AD203B41FA5}">
                      <a16:colId xmlns="" xmlns:a16="http://schemas.microsoft.com/office/drawing/2014/main" val="3327581110"/>
                    </a:ext>
                  </a:extLst>
                </a:gridCol>
                <a:gridCol w="1691746">
                  <a:extLst>
                    <a:ext uri="{9D8B030D-6E8A-4147-A177-3AD203B41FA5}">
                      <a16:colId xmlns="" xmlns:a16="http://schemas.microsoft.com/office/drawing/2014/main" val="557321545"/>
                    </a:ext>
                  </a:extLst>
                </a:gridCol>
                <a:gridCol w="1691746">
                  <a:extLst>
                    <a:ext uri="{9D8B030D-6E8A-4147-A177-3AD203B41FA5}">
                      <a16:colId xmlns="" xmlns:a16="http://schemas.microsoft.com/office/drawing/2014/main" val="906998426"/>
                    </a:ext>
                  </a:extLst>
                </a:gridCol>
                <a:gridCol w="1691746">
                  <a:extLst>
                    <a:ext uri="{9D8B030D-6E8A-4147-A177-3AD203B41FA5}">
                      <a16:colId xmlns=""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 xmlns:a16="http://schemas.microsoft.com/office/drawing/2014/main"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391B17-DE6E-4B19-B6CA-40DF70B4667A}"/>
              </a:ext>
            </a:extLst>
          </p:cNvPr>
          <p:cNvSpPr>
            <a:spLocks noGrp="1"/>
          </p:cNvSpPr>
          <p:nvPr>
            <p:ph type="title"/>
          </p:nvPr>
        </p:nvSpPr>
        <p:spPr/>
        <p:txBody>
          <a:bodyPr/>
          <a:lstStyle/>
          <a:p>
            <a:r>
              <a:rPr lang="en-US" dirty="0" smtClean="0"/>
              <a:t>Progress till now</a:t>
            </a:r>
            <a:endParaRPr lang="en-US" dirty="0"/>
          </a:p>
        </p:txBody>
      </p:sp>
      <p:sp>
        <p:nvSpPr>
          <p:cNvPr id="3" name="Content Placeholder 2">
            <a:extLst>
              <a:ext uri="{FF2B5EF4-FFF2-40B4-BE49-F238E27FC236}">
                <a16:creationId xmlns="" xmlns:a16="http://schemas.microsoft.com/office/drawing/2014/main" id="{80FE8C53-CB48-4537-9B3B-373E5A16725A}"/>
              </a:ext>
            </a:extLst>
          </p:cNvPr>
          <p:cNvSpPr>
            <a:spLocks noGrp="1"/>
          </p:cNvSpPr>
          <p:nvPr>
            <p:ph idx="1"/>
          </p:nvPr>
        </p:nvSpPr>
        <p:spPr/>
        <p:txBody>
          <a:bodyPr>
            <a:normAutofit fontScale="70000" lnSpcReduction="20000"/>
          </a:bodyPr>
          <a:lstStyle/>
          <a:p>
            <a:r>
              <a:rPr lang="en-US" dirty="0" smtClean="0"/>
              <a:t>3 seeds from Procurement channel were extracted: 6 out of all networks created looked like potential hacker groups</a:t>
            </a:r>
          </a:p>
          <a:p>
            <a:r>
              <a:rPr lang="en-US" dirty="0" smtClean="0"/>
              <a:t>The travel history of these 6 networks were found: 3 lists created</a:t>
            </a:r>
          </a:p>
          <a:p>
            <a:r>
              <a:rPr lang="en-US" dirty="0"/>
              <a:t>With Tableau, clusters from Travel Channel </a:t>
            </a:r>
            <a:r>
              <a:rPr lang="en-US" dirty="0" smtClean="0"/>
              <a:t>of the Big Data were </a:t>
            </a:r>
            <a:r>
              <a:rPr lang="en-US" dirty="0"/>
              <a:t>extracted for each Target </a:t>
            </a:r>
            <a:r>
              <a:rPr lang="en-US" dirty="0" smtClean="0"/>
              <a:t>Location</a:t>
            </a:r>
          </a:p>
          <a:p>
            <a:r>
              <a:rPr lang="en-US" dirty="0" smtClean="0"/>
              <a:t>Comparison was made between the Tableau travel clusters and the three lists made from the 6 networks (for the Procurement Channel seeds)</a:t>
            </a:r>
          </a:p>
          <a:p>
            <a:r>
              <a:rPr lang="en-US" dirty="0" smtClean="0"/>
              <a:t>3 nodes were common between the two out of which 2 nodes resembled the Template patterns</a:t>
            </a:r>
          </a:p>
          <a:p>
            <a:r>
              <a:rPr lang="en-US" dirty="0" smtClean="0"/>
              <a:t>4 networks created with these 2 nodes: 2 extended and 2 reduced with a set of conditions. </a:t>
            </a:r>
          </a:p>
          <a:p>
            <a:r>
              <a:rPr lang="en-US" dirty="0" smtClean="0"/>
              <a:t>Wasserstein distances calculated for all the networks: out of 4, 1 network looks promising</a:t>
            </a:r>
          </a:p>
          <a:p>
            <a:r>
              <a:rPr lang="en-US" dirty="0" smtClean="0"/>
              <a:t>Need to do: Revise the communication channel for these networks to make it more similar to the Template.</a:t>
            </a:r>
            <a:endParaRPr lang="en-US" dirty="0"/>
          </a:p>
        </p:txBody>
      </p:sp>
    </p:spTree>
    <p:extLst>
      <p:ext uri="{BB962C8B-B14F-4D97-AF65-F5344CB8AC3E}">
        <p14:creationId xmlns:p14="http://schemas.microsoft.com/office/powerpoint/2010/main" val="198004619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47" y="295235"/>
            <a:ext cx="4177211" cy="399220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4981" y="541639"/>
            <a:ext cx="3906862" cy="374580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247" y="2760453"/>
            <a:ext cx="3644946" cy="3528204"/>
          </a:xfrm>
          <a:prstGeom prst="rect">
            <a:avLst/>
          </a:prstGeom>
        </p:spPr>
      </p:pic>
      <p:sp>
        <p:nvSpPr>
          <p:cNvPr id="10" name="TextBox 9"/>
          <p:cNvSpPr txBox="1"/>
          <p:nvPr/>
        </p:nvSpPr>
        <p:spPr>
          <a:xfrm>
            <a:off x="5348378" y="6003984"/>
            <a:ext cx="1966822" cy="369332"/>
          </a:xfrm>
          <a:prstGeom prst="rect">
            <a:avLst/>
          </a:prstGeom>
          <a:noFill/>
        </p:spPr>
        <p:txBody>
          <a:bodyPr wrap="square" rtlCol="0">
            <a:spAutoFit/>
          </a:bodyPr>
          <a:lstStyle/>
          <a:p>
            <a:r>
              <a:rPr lang="en-IN" dirty="0" smtClean="0"/>
              <a:t>Template</a:t>
            </a:r>
            <a:endParaRPr lang="en-GB" dirty="0"/>
          </a:p>
        </p:txBody>
      </p:sp>
      <p:sp>
        <p:nvSpPr>
          <p:cNvPr id="11" name="TextBox 10"/>
          <p:cNvSpPr txBox="1"/>
          <p:nvPr/>
        </p:nvSpPr>
        <p:spPr>
          <a:xfrm>
            <a:off x="1630393" y="4416725"/>
            <a:ext cx="2044460" cy="369332"/>
          </a:xfrm>
          <a:prstGeom prst="rect">
            <a:avLst/>
          </a:prstGeom>
          <a:noFill/>
        </p:spPr>
        <p:txBody>
          <a:bodyPr wrap="square" rtlCol="0">
            <a:spAutoFit/>
          </a:bodyPr>
          <a:lstStyle/>
          <a:p>
            <a:r>
              <a:rPr lang="en-IN" dirty="0" smtClean="0"/>
              <a:t>Network 1</a:t>
            </a:r>
            <a:endParaRPr lang="en-GB" dirty="0"/>
          </a:p>
        </p:txBody>
      </p:sp>
      <p:sp>
        <p:nvSpPr>
          <p:cNvPr id="12" name="TextBox 11"/>
          <p:cNvSpPr txBox="1"/>
          <p:nvPr/>
        </p:nvSpPr>
        <p:spPr>
          <a:xfrm>
            <a:off x="9210137" y="4296180"/>
            <a:ext cx="2044460" cy="369332"/>
          </a:xfrm>
          <a:prstGeom prst="rect">
            <a:avLst/>
          </a:prstGeom>
          <a:noFill/>
        </p:spPr>
        <p:txBody>
          <a:bodyPr wrap="square" rtlCol="0">
            <a:spAutoFit/>
          </a:bodyPr>
          <a:lstStyle/>
          <a:p>
            <a:r>
              <a:rPr lang="en-IN" dirty="0" smtClean="0"/>
              <a:t>Network 2</a:t>
            </a:r>
            <a:endParaRPr lang="en-GB" dirty="0"/>
          </a:p>
        </p:txBody>
      </p:sp>
    </p:spTree>
    <p:extLst>
      <p:ext uri="{BB962C8B-B14F-4D97-AF65-F5344CB8AC3E}">
        <p14:creationId xmlns:p14="http://schemas.microsoft.com/office/powerpoint/2010/main" val="313127134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184" y="362309"/>
            <a:ext cx="3676260" cy="36018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475" y="145227"/>
            <a:ext cx="4075800" cy="381894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530" y="2884184"/>
            <a:ext cx="3694859" cy="3576518"/>
          </a:xfrm>
          <a:prstGeom prst="rect">
            <a:avLst/>
          </a:prstGeom>
        </p:spPr>
      </p:pic>
      <p:sp>
        <p:nvSpPr>
          <p:cNvPr id="9" name="TextBox 8"/>
          <p:cNvSpPr txBox="1"/>
          <p:nvPr/>
        </p:nvSpPr>
        <p:spPr>
          <a:xfrm>
            <a:off x="1656273" y="3964169"/>
            <a:ext cx="2044460" cy="369332"/>
          </a:xfrm>
          <a:prstGeom prst="rect">
            <a:avLst/>
          </a:prstGeom>
          <a:noFill/>
        </p:spPr>
        <p:txBody>
          <a:bodyPr wrap="square" rtlCol="0">
            <a:spAutoFit/>
          </a:bodyPr>
          <a:lstStyle/>
          <a:p>
            <a:r>
              <a:rPr lang="en-IN" dirty="0" smtClean="0"/>
              <a:t>Network 3</a:t>
            </a:r>
            <a:endParaRPr lang="en-GB" dirty="0"/>
          </a:p>
        </p:txBody>
      </p:sp>
      <p:sp>
        <p:nvSpPr>
          <p:cNvPr id="10" name="TextBox 9"/>
          <p:cNvSpPr txBox="1"/>
          <p:nvPr/>
        </p:nvSpPr>
        <p:spPr>
          <a:xfrm>
            <a:off x="8712680" y="4028537"/>
            <a:ext cx="2044460" cy="369332"/>
          </a:xfrm>
          <a:prstGeom prst="rect">
            <a:avLst/>
          </a:prstGeom>
          <a:noFill/>
        </p:spPr>
        <p:txBody>
          <a:bodyPr wrap="square" rtlCol="0">
            <a:spAutoFit/>
          </a:bodyPr>
          <a:lstStyle/>
          <a:p>
            <a:r>
              <a:rPr lang="en-IN" dirty="0" smtClean="0"/>
              <a:t>Network 4</a:t>
            </a:r>
            <a:endParaRPr lang="en-GB" dirty="0"/>
          </a:p>
        </p:txBody>
      </p:sp>
      <p:sp>
        <p:nvSpPr>
          <p:cNvPr id="11" name="TextBox 10"/>
          <p:cNvSpPr txBox="1"/>
          <p:nvPr/>
        </p:nvSpPr>
        <p:spPr>
          <a:xfrm>
            <a:off x="5115465" y="6029864"/>
            <a:ext cx="1966822" cy="369332"/>
          </a:xfrm>
          <a:prstGeom prst="rect">
            <a:avLst/>
          </a:prstGeom>
          <a:noFill/>
        </p:spPr>
        <p:txBody>
          <a:bodyPr wrap="square" rtlCol="0">
            <a:spAutoFit/>
          </a:bodyPr>
          <a:lstStyle/>
          <a:p>
            <a:r>
              <a:rPr lang="en-IN" dirty="0" smtClean="0"/>
              <a:t>Template</a:t>
            </a:r>
            <a:endParaRPr lang="en-GB" dirty="0"/>
          </a:p>
        </p:txBody>
      </p:sp>
    </p:spTree>
    <p:extLst>
      <p:ext uri="{BB962C8B-B14F-4D97-AF65-F5344CB8AC3E}">
        <p14:creationId xmlns:p14="http://schemas.microsoft.com/office/powerpoint/2010/main" val="14315359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 xmlns:a16="http://schemas.microsoft.com/office/drawing/2014/main"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 xmlns:a16="http://schemas.microsoft.com/office/drawing/2014/main"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2014470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p:txBody>
      </p:sp>
    </p:spTree>
    <p:extLst>
      <p:ext uri="{BB962C8B-B14F-4D97-AF65-F5344CB8AC3E}">
        <p14:creationId xmlns:p14="http://schemas.microsoft.com/office/powerpoint/2010/main" val="280986107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069D44-9986-480C-AF55-61B80BE8EF32}"/>
              </a:ext>
            </a:extLst>
          </p:cNvPr>
          <p:cNvSpPr>
            <a:spLocks noGrp="1"/>
          </p:cNvSpPr>
          <p:nvPr>
            <p:ph type="title"/>
          </p:nvPr>
        </p:nvSpPr>
        <p:spPr/>
        <p:txBody>
          <a:bodyPr/>
          <a:lstStyle/>
          <a:p>
            <a:r>
              <a:rPr lang="en-US" dirty="0"/>
              <a:t>Q1. part b)				5 Images 300 Words</a:t>
            </a:r>
          </a:p>
        </p:txBody>
      </p:sp>
      <p:sp>
        <p:nvSpPr>
          <p:cNvPr id="3" name="Content Placeholder 2">
            <a:extLst>
              <a:ext uri="{FF2B5EF4-FFF2-40B4-BE49-F238E27FC236}">
                <a16:creationId xmlns="" xmlns:a16="http://schemas.microsoft.com/office/drawing/2014/main"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6D3A8D-B45B-4086-BD41-098C79FBFB15}"/>
              </a:ext>
            </a:extLst>
          </p:cNvPr>
          <p:cNvSpPr>
            <a:spLocks noGrp="1"/>
          </p:cNvSpPr>
          <p:nvPr>
            <p:ph type="title"/>
          </p:nvPr>
        </p:nvSpPr>
        <p:spPr/>
        <p:txBody>
          <a:bodyPr/>
          <a:lstStyle/>
          <a:p>
            <a:r>
              <a:rPr lang="en-US" dirty="0"/>
              <a:t>Q1. part b)				5 Images</a:t>
            </a:r>
          </a:p>
        </p:txBody>
      </p:sp>
      <p:sp>
        <p:nvSpPr>
          <p:cNvPr id="3" name="Content Placeholder 2">
            <a:extLst>
              <a:ext uri="{FF2B5EF4-FFF2-40B4-BE49-F238E27FC236}">
                <a16:creationId xmlns="" xmlns:a16="http://schemas.microsoft.com/office/drawing/2014/main"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690912-AFCD-4C8D-8679-76044CCB1E1E}"/>
              </a:ext>
            </a:extLst>
          </p:cNvPr>
          <p:cNvSpPr>
            <a:spLocks noGrp="1"/>
          </p:cNvSpPr>
          <p:nvPr>
            <p:ph type="title"/>
          </p:nvPr>
        </p:nvSpPr>
        <p:spPr/>
        <p:txBody>
          <a:bodyPr/>
          <a:lstStyle/>
          <a:p>
            <a:r>
              <a:rPr lang="en-US" dirty="0"/>
              <a:t>Q1. part b)				300 Words</a:t>
            </a:r>
          </a:p>
        </p:txBody>
      </p:sp>
      <p:sp>
        <p:nvSpPr>
          <p:cNvPr id="3" name="Content Placeholder 2">
            <a:extLst>
              <a:ext uri="{FF2B5EF4-FFF2-40B4-BE49-F238E27FC236}">
                <a16:creationId xmlns="" xmlns:a16="http://schemas.microsoft.com/office/drawing/2014/main" id="{FE75E096-1071-4EB8-B66A-86A1028E67B8}"/>
              </a:ext>
            </a:extLst>
          </p:cNvPr>
          <p:cNvSpPr>
            <a:spLocks noGrp="1"/>
          </p:cNvSpPr>
          <p:nvPr>
            <p:ph idx="1"/>
          </p:nvPr>
        </p:nvSpPr>
        <p:spPr/>
        <p:txBody>
          <a:bodyPr/>
          <a:lstStyle/>
          <a:p>
            <a:r>
              <a:rPr lang="en-US" dirty="0"/>
              <a:t>Discuss the role of each channel</a:t>
            </a:r>
          </a:p>
          <a:p>
            <a:r>
              <a:rPr lang="en-US" dirty="0"/>
              <a:t>Show that some channels have an insignificant role in comparison</a:t>
            </a:r>
          </a:p>
          <a:p>
            <a:r>
              <a:rPr lang="en-US" dirty="0"/>
              <a:t>Compare the ones that are significant</a:t>
            </a:r>
          </a:p>
          <a:p>
            <a:r>
              <a:rPr lang="en-US" dirty="0"/>
              <a:t>Highlight how we were able to discriminate them</a:t>
            </a:r>
          </a:p>
        </p:txBody>
      </p:sp>
    </p:spTree>
    <p:extLst>
      <p:ext uri="{BB962C8B-B14F-4D97-AF65-F5344CB8AC3E}">
        <p14:creationId xmlns:p14="http://schemas.microsoft.com/office/powerpoint/2010/main" val="14414732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294772-42BA-4048-8915-8EBAD7960C02}"/>
              </a:ext>
            </a:extLst>
          </p:cNvPr>
          <p:cNvSpPr>
            <a:spLocks noGrp="1"/>
          </p:cNvSpPr>
          <p:nvPr>
            <p:ph type="title"/>
          </p:nvPr>
        </p:nvSpPr>
        <p:spPr/>
        <p:txBody>
          <a:bodyPr/>
          <a:lstStyle/>
          <a:p>
            <a:r>
              <a:rPr lang="en-US" dirty="0"/>
              <a:t>Q2.					10 Images 500 Words</a:t>
            </a:r>
          </a:p>
        </p:txBody>
      </p:sp>
      <p:sp>
        <p:nvSpPr>
          <p:cNvPr id="3" name="Content Placeholder 2">
            <a:extLst>
              <a:ext uri="{FF2B5EF4-FFF2-40B4-BE49-F238E27FC236}">
                <a16:creationId xmlns="" xmlns:a16="http://schemas.microsoft.com/office/drawing/2014/main"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57B3F2-2DA0-410B-AE82-5230F1D4EB76}"/>
              </a:ext>
            </a:extLst>
          </p:cNvPr>
          <p:cNvSpPr>
            <a:spLocks noGrp="1"/>
          </p:cNvSpPr>
          <p:nvPr>
            <p:ph type="title"/>
          </p:nvPr>
        </p:nvSpPr>
        <p:spPr/>
        <p:txBody>
          <a:bodyPr/>
          <a:lstStyle/>
          <a:p>
            <a:r>
              <a:rPr lang="en-US" dirty="0"/>
              <a:t>Q2.					10 Images</a:t>
            </a:r>
          </a:p>
        </p:txBody>
      </p:sp>
      <p:sp>
        <p:nvSpPr>
          <p:cNvPr id="3" name="Content Placeholder 2">
            <a:extLst>
              <a:ext uri="{FF2B5EF4-FFF2-40B4-BE49-F238E27FC236}">
                <a16:creationId xmlns="" xmlns:a16="http://schemas.microsoft.com/office/drawing/2014/main" id="{164E97C1-19B6-42EC-9EA9-279E33676695}"/>
              </a:ext>
            </a:extLst>
          </p:cNvPr>
          <p:cNvSpPr>
            <a:spLocks noGrp="1"/>
          </p:cNvSpPr>
          <p:nvPr>
            <p:ph idx="1"/>
          </p:nvPr>
        </p:nvSpPr>
        <p:spPr/>
        <p:txBody>
          <a:bodyPr/>
          <a:lstStyle/>
          <a:p>
            <a:pPr marL="514350" indent="-514350">
              <a:buFont typeface="+mj-lt"/>
              <a:buAutoNum type="arabicPeriod"/>
            </a:pPr>
            <a:r>
              <a:rPr lang="en-US" dirty="0"/>
              <a:t>Showing the progress of making the seed network I</a:t>
            </a:r>
          </a:p>
          <a:p>
            <a:pPr marL="514350" indent="-514350">
              <a:buFont typeface="+mj-lt"/>
              <a:buAutoNum type="arabicPeriod"/>
            </a:pPr>
            <a:r>
              <a:rPr lang="en-US" dirty="0"/>
              <a:t>Showing the progress of making the seed network II</a:t>
            </a:r>
          </a:p>
          <a:p>
            <a:pPr marL="514350" indent="-514350">
              <a:buFont typeface="+mj-lt"/>
              <a:buAutoNum type="arabicPeriod"/>
            </a:pPr>
            <a:r>
              <a:rPr lang="en-US" dirty="0"/>
              <a:t>Showing the progress of making the seed network III</a:t>
            </a:r>
          </a:p>
          <a:p>
            <a:pPr marL="0" indent="0">
              <a:buNone/>
            </a:pPr>
            <a:r>
              <a:rPr lang="en-US" dirty="0"/>
              <a:t>(1, 2, 3 could be replaced with an animation .gif file showing the progress if there is time)</a:t>
            </a:r>
          </a:p>
          <a:p>
            <a:pPr marL="514350" indent="-514350">
              <a:buFont typeface="+mj-lt"/>
              <a:buAutoNum type="arabicPeriod" startAt="4"/>
            </a:pPr>
            <a:r>
              <a:rPr lang="en-US" dirty="0"/>
              <a:t>4 graphs the same as Q1.b for highlighting their differences and whether they are leading to a network or not</a:t>
            </a:r>
          </a:p>
          <a:p>
            <a:pPr marL="514350" indent="-514350">
              <a:buFont typeface="+mj-lt"/>
              <a:buAutoNum type="arabicPeriod" startAt="4"/>
            </a:pPr>
            <a:r>
              <a:rPr lang="en-US" dirty="0"/>
              <a:t>Extended graph and our analysis for seed networks(3 images)</a:t>
            </a:r>
          </a:p>
          <a:p>
            <a:pPr marL="514350" indent="-514350">
              <a:buFont typeface="+mj-lt"/>
              <a:buAutoNum type="arabicPeriod" startAt="4"/>
            </a:pPr>
            <a:endParaRPr lang="en-US" dirty="0"/>
          </a:p>
        </p:txBody>
      </p:sp>
    </p:spTree>
    <p:extLst>
      <p:ext uri="{BB962C8B-B14F-4D97-AF65-F5344CB8AC3E}">
        <p14:creationId xmlns:p14="http://schemas.microsoft.com/office/powerpoint/2010/main" val="28881149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9514FA-1A2B-4BFC-81A8-D5A950A0B449}"/>
              </a:ext>
            </a:extLst>
          </p:cNvPr>
          <p:cNvSpPr>
            <a:spLocks noGrp="1"/>
          </p:cNvSpPr>
          <p:nvPr>
            <p:ph type="title"/>
          </p:nvPr>
        </p:nvSpPr>
        <p:spPr/>
        <p:txBody>
          <a:bodyPr/>
          <a:lstStyle/>
          <a:p>
            <a:r>
              <a:rPr lang="en-US" dirty="0"/>
              <a:t>Q2.					 500 Words</a:t>
            </a:r>
          </a:p>
        </p:txBody>
      </p:sp>
      <p:sp>
        <p:nvSpPr>
          <p:cNvPr id="3" name="Content Placeholder 2">
            <a:extLst>
              <a:ext uri="{FF2B5EF4-FFF2-40B4-BE49-F238E27FC236}">
                <a16:creationId xmlns="" xmlns:a16="http://schemas.microsoft.com/office/drawing/2014/main" id="{2EA0D17A-472C-409E-ABB7-669E3302DBC4}"/>
              </a:ext>
            </a:extLst>
          </p:cNvPr>
          <p:cNvSpPr>
            <a:spLocks noGrp="1"/>
          </p:cNvSpPr>
          <p:nvPr>
            <p:ph idx="1"/>
          </p:nvPr>
        </p:nvSpPr>
        <p:spPr/>
        <p:txBody>
          <a:bodyPr/>
          <a:lstStyle/>
          <a:p>
            <a:r>
              <a:rPr lang="en-US" dirty="0"/>
              <a:t>How we created the seed networks</a:t>
            </a:r>
          </a:p>
          <a:p>
            <a:r>
              <a:rPr lang="en-US" dirty="0"/>
              <a:t>Which ones lead to a potential hacker group</a:t>
            </a:r>
          </a:p>
          <a:p>
            <a:r>
              <a:rPr lang="en-US" dirty="0"/>
              <a:t>How do they scale against the graphs from Q1</a:t>
            </a:r>
          </a:p>
          <a:p>
            <a:r>
              <a:rPr lang="en-US" dirty="0"/>
              <a:t>The patterns that exist in their channels and the fact that we can choose from them</a:t>
            </a:r>
          </a:p>
          <a:p>
            <a:endParaRPr lang="en-US" dirty="0"/>
          </a:p>
        </p:txBody>
      </p:sp>
    </p:spTree>
    <p:extLst>
      <p:ext uri="{BB962C8B-B14F-4D97-AF65-F5344CB8AC3E}">
        <p14:creationId xmlns:p14="http://schemas.microsoft.com/office/powerpoint/2010/main" val="167648648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40AFCC-0BAD-4ACD-8EBB-9E6B3739EBF4}"/>
              </a:ext>
            </a:extLst>
          </p:cNvPr>
          <p:cNvSpPr>
            <a:spLocks noGrp="1"/>
          </p:cNvSpPr>
          <p:nvPr>
            <p:ph type="title"/>
          </p:nvPr>
        </p:nvSpPr>
        <p:spPr/>
        <p:txBody>
          <a:bodyPr/>
          <a:lstStyle/>
          <a:p>
            <a:r>
              <a:rPr lang="en-US" dirty="0"/>
              <a:t>Q3.					10 Images 500 Words</a:t>
            </a:r>
          </a:p>
        </p:txBody>
      </p:sp>
      <p:sp>
        <p:nvSpPr>
          <p:cNvPr id="3" name="Content Placeholder 2">
            <a:extLst>
              <a:ext uri="{FF2B5EF4-FFF2-40B4-BE49-F238E27FC236}">
                <a16:creationId xmlns="" xmlns:a16="http://schemas.microsoft.com/office/drawing/2014/main" id="{AE3B5B11-8539-4CE1-A664-80FDA3293298}"/>
              </a:ext>
            </a:extLst>
          </p:cNvPr>
          <p:cNvSpPr>
            <a:spLocks noGrp="1"/>
          </p:cNvSpPr>
          <p:nvPr>
            <p:ph idx="1"/>
          </p:nvPr>
        </p:nvSpPr>
        <p:spPr/>
        <p:txBody>
          <a:bodyPr/>
          <a:lstStyle/>
          <a:p>
            <a:pPr marL="514350" indent="-514350">
              <a:buFont typeface="+mj-lt"/>
              <a:buAutoNum type="arabicPeriod" startAt="3"/>
            </a:pPr>
            <a:r>
              <a:rPr lang="en-US" dirty="0"/>
              <a:t>Optional: Take a look at the very large graph. Can you find other subgraphs that match the template provided? Describe your process and your findings in no more than ten images and 500 words.</a:t>
            </a:r>
          </a:p>
        </p:txBody>
      </p:sp>
    </p:spTree>
    <p:extLst>
      <p:ext uri="{BB962C8B-B14F-4D97-AF65-F5344CB8AC3E}">
        <p14:creationId xmlns:p14="http://schemas.microsoft.com/office/powerpoint/2010/main" val="59519864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F5FD70-2E7F-4971-8DFE-108567E3998E}"/>
              </a:ext>
            </a:extLst>
          </p:cNvPr>
          <p:cNvSpPr>
            <a:spLocks noGrp="1"/>
          </p:cNvSpPr>
          <p:nvPr>
            <p:ph type="title"/>
          </p:nvPr>
        </p:nvSpPr>
        <p:spPr/>
        <p:txBody>
          <a:bodyPr/>
          <a:lstStyle/>
          <a:p>
            <a:r>
              <a:rPr lang="en-US" dirty="0"/>
              <a:t>Q3.					10 Images</a:t>
            </a:r>
          </a:p>
        </p:txBody>
      </p:sp>
      <p:sp>
        <p:nvSpPr>
          <p:cNvPr id="3" name="Content Placeholder 2">
            <a:extLst>
              <a:ext uri="{FF2B5EF4-FFF2-40B4-BE49-F238E27FC236}">
                <a16:creationId xmlns="" xmlns:a16="http://schemas.microsoft.com/office/drawing/2014/main" id="{F65FB805-2919-4419-83F9-6C4264896579}"/>
              </a:ext>
            </a:extLst>
          </p:cNvPr>
          <p:cNvSpPr>
            <a:spLocks noGrp="1"/>
          </p:cNvSpPr>
          <p:nvPr>
            <p:ph idx="1"/>
          </p:nvPr>
        </p:nvSpPr>
        <p:spPr/>
        <p:txBody>
          <a:bodyPr/>
          <a:lstStyle/>
          <a:p>
            <a:r>
              <a:rPr lang="en-US" dirty="0"/>
              <a:t>2 Images on how we retrieved the nodes from Procurement channel</a:t>
            </a:r>
          </a:p>
          <a:p>
            <a:r>
              <a:rPr lang="en-US" dirty="0"/>
              <a:t>2 Images on how we retrieved the nodes from Travel channel</a:t>
            </a:r>
          </a:p>
          <a:p>
            <a:r>
              <a:rPr lang="en-US" dirty="0"/>
              <a:t>1 Images adding the communication channel</a:t>
            </a:r>
          </a:p>
          <a:p>
            <a:r>
              <a:rPr lang="en-US" dirty="0"/>
              <a:t>1 Image showing the retrieved networks graphs</a:t>
            </a:r>
          </a:p>
          <a:p>
            <a:r>
              <a:rPr lang="en-US" dirty="0"/>
              <a:t>1 Image showing the retrieved networks graphs channel-wise</a:t>
            </a:r>
          </a:p>
          <a:p>
            <a:r>
              <a:rPr lang="en-US" dirty="0"/>
              <a:t>3 Images explaining how we made some of the channels smaller to fit the Template</a:t>
            </a:r>
          </a:p>
          <a:p>
            <a:endParaRPr lang="en-US" dirty="0"/>
          </a:p>
        </p:txBody>
      </p:sp>
    </p:spTree>
    <p:extLst>
      <p:ext uri="{BB962C8B-B14F-4D97-AF65-F5344CB8AC3E}">
        <p14:creationId xmlns:p14="http://schemas.microsoft.com/office/powerpoint/2010/main" val="2752995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 xmlns:a16="http://schemas.microsoft.com/office/drawing/2014/main" val="234728728"/>
                    </a:ext>
                  </a:extLst>
                </a:gridCol>
                <a:gridCol w="1564615">
                  <a:extLst>
                    <a:ext uri="{9D8B030D-6E8A-4147-A177-3AD203B41FA5}">
                      <a16:colId xmlns="" xmlns:a16="http://schemas.microsoft.com/office/drawing/2014/main" val="1073814496"/>
                    </a:ext>
                  </a:extLst>
                </a:gridCol>
                <a:gridCol w="1564615">
                  <a:extLst>
                    <a:ext uri="{9D8B030D-6E8A-4147-A177-3AD203B41FA5}">
                      <a16:colId xmlns="" xmlns:a16="http://schemas.microsoft.com/office/drawing/2014/main" val="1589982913"/>
                    </a:ext>
                  </a:extLst>
                </a:gridCol>
                <a:gridCol w="1564615">
                  <a:extLst>
                    <a:ext uri="{9D8B030D-6E8A-4147-A177-3AD203B41FA5}">
                      <a16:colId xmlns=""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 xmlns:a16="http://schemas.microsoft.com/office/drawing/2014/main" val="3342183739"/>
                  </a:ext>
                </a:extLst>
              </a:tr>
            </a:tbl>
          </a:graphicData>
        </a:graphic>
      </p:graphicFrame>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E11A25-C615-465B-9781-95DAD68B4BA4}"/>
              </a:ext>
            </a:extLst>
          </p:cNvPr>
          <p:cNvSpPr>
            <a:spLocks noGrp="1"/>
          </p:cNvSpPr>
          <p:nvPr>
            <p:ph type="title"/>
          </p:nvPr>
        </p:nvSpPr>
        <p:spPr/>
        <p:txBody>
          <a:bodyPr/>
          <a:lstStyle/>
          <a:p>
            <a:r>
              <a:rPr lang="en-US" dirty="0"/>
              <a:t>Q3.					500 Words</a:t>
            </a:r>
          </a:p>
        </p:txBody>
      </p:sp>
      <p:sp>
        <p:nvSpPr>
          <p:cNvPr id="3" name="Content Placeholder 2">
            <a:extLst>
              <a:ext uri="{FF2B5EF4-FFF2-40B4-BE49-F238E27FC236}">
                <a16:creationId xmlns="" xmlns:a16="http://schemas.microsoft.com/office/drawing/2014/main" id="{52ACABBE-D007-4C43-AB03-BFD8CFD65A31}"/>
              </a:ext>
            </a:extLst>
          </p:cNvPr>
          <p:cNvSpPr>
            <a:spLocks noGrp="1"/>
          </p:cNvSpPr>
          <p:nvPr>
            <p:ph idx="1"/>
          </p:nvPr>
        </p:nvSpPr>
        <p:spPr/>
        <p:txBody>
          <a:bodyPr/>
          <a:lstStyle/>
          <a:p>
            <a:r>
              <a:rPr lang="en-US" dirty="0"/>
              <a:t>Explaining our process for question 3</a:t>
            </a:r>
          </a:p>
          <a:p>
            <a:r>
              <a:rPr lang="en-US" dirty="0"/>
              <a:t>Showing our results</a:t>
            </a:r>
          </a:p>
          <a:p>
            <a:r>
              <a:rPr lang="en-US" dirty="0"/>
              <a:t>Making the graphs and removing extra nodes</a:t>
            </a:r>
          </a:p>
          <a:p>
            <a:r>
              <a:rPr lang="en-US" dirty="0"/>
              <a:t>Showing different channels associated with them</a:t>
            </a:r>
          </a:p>
        </p:txBody>
      </p:sp>
    </p:spTree>
    <p:extLst>
      <p:ext uri="{BB962C8B-B14F-4D97-AF65-F5344CB8AC3E}">
        <p14:creationId xmlns:p14="http://schemas.microsoft.com/office/powerpoint/2010/main" val="38135997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66F99D-8C73-45E8-9571-1FCF1EFE49FB}"/>
              </a:ext>
            </a:extLst>
          </p:cNvPr>
          <p:cNvSpPr>
            <a:spLocks noGrp="1"/>
          </p:cNvSpPr>
          <p:nvPr>
            <p:ph type="title"/>
          </p:nvPr>
        </p:nvSpPr>
        <p:spPr/>
        <p:txBody>
          <a:bodyPr/>
          <a:lstStyle/>
          <a:p>
            <a:r>
              <a:rPr lang="en-US" dirty="0"/>
              <a:t>Q4.					5 Images 300 Words</a:t>
            </a:r>
          </a:p>
        </p:txBody>
      </p:sp>
      <p:sp>
        <p:nvSpPr>
          <p:cNvPr id="3" name="Content Placeholder 2">
            <a:extLst>
              <a:ext uri="{FF2B5EF4-FFF2-40B4-BE49-F238E27FC236}">
                <a16:creationId xmlns="" xmlns:a16="http://schemas.microsoft.com/office/drawing/2014/main" id="{D342E6A2-ABE2-4C6B-A54F-43DB35FB155E}"/>
              </a:ext>
            </a:extLst>
          </p:cNvPr>
          <p:cNvSpPr>
            <a:spLocks noGrp="1"/>
          </p:cNvSpPr>
          <p:nvPr>
            <p:ph idx="1"/>
          </p:nvPr>
        </p:nvSpPr>
        <p:spPr/>
        <p:txBody>
          <a:bodyPr/>
          <a:lstStyle/>
          <a:p>
            <a:pPr marL="514350" indent="-514350">
              <a:buFont typeface="+mj-lt"/>
              <a:buAutoNum type="arabicPeriod" startAt="4"/>
            </a:pPr>
            <a:r>
              <a:rPr lang="en-US" dirty="0"/>
              <a:t>Based on your answers to the question above, identify the group of people that you think is responsible for the outage. What is your rationale? Please limit your response to 5 images and 300 words.</a:t>
            </a:r>
          </a:p>
        </p:txBody>
      </p:sp>
    </p:spTree>
    <p:extLst>
      <p:ext uri="{BB962C8B-B14F-4D97-AF65-F5344CB8AC3E}">
        <p14:creationId xmlns:p14="http://schemas.microsoft.com/office/powerpoint/2010/main" val="357163022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5D6261-A960-4489-90C7-6DD0C6F12B20}"/>
              </a:ext>
            </a:extLst>
          </p:cNvPr>
          <p:cNvSpPr>
            <a:spLocks noGrp="1"/>
          </p:cNvSpPr>
          <p:nvPr>
            <p:ph type="title"/>
          </p:nvPr>
        </p:nvSpPr>
        <p:spPr/>
        <p:txBody>
          <a:bodyPr/>
          <a:lstStyle/>
          <a:p>
            <a:r>
              <a:rPr lang="en-US" dirty="0"/>
              <a:t>Q4.					5 Images</a:t>
            </a:r>
          </a:p>
        </p:txBody>
      </p:sp>
      <p:sp>
        <p:nvSpPr>
          <p:cNvPr id="3" name="Content Placeholder 2">
            <a:extLst>
              <a:ext uri="{FF2B5EF4-FFF2-40B4-BE49-F238E27FC236}">
                <a16:creationId xmlns="" xmlns:a16="http://schemas.microsoft.com/office/drawing/2014/main" id="{F10DBD57-A7A3-4CDE-ADE4-66A82FE4ADF5}"/>
              </a:ext>
            </a:extLst>
          </p:cNvPr>
          <p:cNvSpPr>
            <a:spLocks noGrp="1"/>
          </p:cNvSpPr>
          <p:nvPr>
            <p:ph idx="1"/>
          </p:nvPr>
        </p:nvSpPr>
        <p:spPr/>
        <p:txBody>
          <a:bodyPr>
            <a:normAutofit/>
          </a:bodyPr>
          <a:lstStyle/>
          <a:p>
            <a:pPr marL="0" indent="0">
              <a:buNone/>
            </a:pPr>
            <a:r>
              <a:rPr lang="en-US" dirty="0"/>
              <a:t>Exactly the same as question 1 but with all the networks</a:t>
            </a:r>
          </a:p>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measures 1,2,3</a:t>
            </a:r>
          </a:p>
          <a:p>
            <a:pPr marL="0" indent="0">
              <a:buNone/>
            </a:pPr>
            <a:endParaRPr lang="en-US" dirty="0"/>
          </a:p>
          <a:p>
            <a:endParaRPr lang="en-US" dirty="0"/>
          </a:p>
        </p:txBody>
      </p:sp>
    </p:spTree>
    <p:extLst>
      <p:ext uri="{BB962C8B-B14F-4D97-AF65-F5344CB8AC3E}">
        <p14:creationId xmlns:p14="http://schemas.microsoft.com/office/powerpoint/2010/main" val="26576890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643743-737B-4BC6-A3DD-081712F720F5}"/>
              </a:ext>
            </a:extLst>
          </p:cNvPr>
          <p:cNvSpPr>
            <a:spLocks noGrp="1"/>
          </p:cNvSpPr>
          <p:nvPr>
            <p:ph type="title"/>
          </p:nvPr>
        </p:nvSpPr>
        <p:spPr/>
        <p:txBody>
          <a:bodyPr/>
          <a:lstStyle/>
          <a:p>
            <a:r>
              <a:rPr lang="en-US" dirty="0"/>
              <a:t>Q4.					300 Words</a:t>
            </a:r>
          </a:p>
        </p:txBody>
      </p:sp>
      <p:sp>
        <p:nvSpPr>
          <p:cNvPr id="3" name="Content Placeholder 2">
            <a:extLst>
              <a:ext uri="{FF2B5EF4-FFF2-40B4-BE49-F238E27FC236}">
                <a16:creationId xmlns="" xmlns:a16="http://schemas.microsoft.com/office/drawing/2014/main" id="{B6A0BE59-3EB1-40E0-9AA9-2B42015504D1}"/>
              </a:ext>
            </a:extLst>
          </p:cNvPr>
          <p:cNvSpPr>
            <a:spLocks noGrp="1"/>
          </p:cNvSpPr>
          <p:nvPr>
            <p:ph idx="1"/>
          </p:nvPr>
        </p:nvSpPr>
        <p:spPr/>
        <p:txBody>
          <a:bodyPr/>
          <a:lstStyle/>
          <a:p>
            <a:r>
              <a:rPr lang="en-US" dirty="0"/>
              <a:t>Same comparisons in question 1 but this time with all the available networks to show which one is the best match.</a:t>
            </a:r>
          </a:p>
          <a:p>
            <a:endParaRPr lang="en-US" dirty="0"/>
          </a:p>
          <a:p>
            <a:endParaRPr lang="en-US" dirty="0"/>
          </a:p>
        </p:txBody>
      </p:sp>
    </p:spTree>
    <p:extLst>
      <p:ext uri="{BB962C8B-B14F-4D97-AF65-F5344CB8AC3E}">
        <p14:creationId xmlns:p14="http://schemas.microsoft.com/office/powerpoint/2010/main" val="34064183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C2DFBD-7C51-4421-88AC-A1399F30EAF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 xmlns:a16="http://schemas.microsoft.com/office/drawing/2014/main" id="{0199A807-E3F7-4454-AF1A-51E5DEFA7D2B}"/>
              </a:ext>
            </a:extLst>
          </p:cNvPr>
          <p:cNvSpPr>
            <a:spLocks noGrp="1"/>
          </p:cNvSpPr>
          <p:nvPr>
            <p:ph idx="1"/>
          </p:nvPr>
        </p:nvSpPr>
        <p:spPr/>
        <p:txBody>
          <a:bodyPr/>
          <a:lstStyle/>
          <a:p>
            <a:pPr marL="514350" indent="-514350">
              <a:buFont typeface="+mj-lt"/>
              <a:buAutoNum type="arabicPeriod" startAt="5"/>
            </a:pPr>
            <a:r>
              <a:rPr lang="en-US" dirty="0"/>
              <a:t>What was the greatest challenge you had when working with the large graph data? How did you overcome that difficulty? What could make it easier to work with this kind of data?</a:t>
            </a:r>
          </a:p>
        </p:txBody>
      </p:sp>
    </p:spTree>
    <p:extLst>
      <p:ext uri="{BB962C8B-B14F-4D97-AF65-F5344CB8AC3E}">
        <p14:creationId xmlns:p14="http://schemas.microsoft.com/office/powerpoint/2010/main" val="12363703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 xmlns:a16="http://schemas.microsoft.com/office/drawing/2014/main" id="{ACA1125D-0AB5-4E96-B25D-648C810B25F2}"/>
              </a:ext>
            </a:extLst>
          </p:cNvPr>
          <p:cNvSpPr>
            <a:spLocks noGrp="1"/>
          </p:cNvSpPr>
          <p:nvPr>
            <p:ph idx="1"/>
          </p:nvPr>
        </p:nvSpPr>
        <p:spPr/>
        <p:txBody>
          <a:bodyPr/>
          <a:lstStyle/>
          <a:p>
            <a:r>
              <a:rPr lang="en-US" dirty="0"/>
              <a:t>A short text explaining our experience with the big graph.</a:t>
            </a:r>
          </a:p>
        </p:txBody>
      </p:sp>
    </p:spTree>
    <p:extLst>
      <p:ext uri="{BB962C8B-B14F-4D97-AF65-F5344CB8AC3E}">
        <p14:creationId xmlns:p14="http://schemas.microsoft.com/office/powerpoint/2010/main" val="209291562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9A1E74-34CE-4A27-A62E-3850A9FF024B}"/>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B9F369B4-3258-4939-B199-806B31ECE6E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5877588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 xmlns:a16="http://schemas.microsoft.com/office/drawing/2014/main" val="20000"/>
                    </a:ext>
                  </a:extLst>
                </a:gridCol>
                <a:gridCol w="1493298">
                  <a:extLst>
                    <a:ext uri="{9D8B030D-6E8A-4147-A177-3AD203B41FA5}">
                      <a16:colId xmlns="" xmlns:a16="http://schemas.microsoft.com/office/drawing/2014/main" val="20001"/>
                    </a:ext>
                  </a:extLst>
                </a:gridCol>
                <a:gridCol w="1493298">
                  <a:extLst>
                    <a:ext uri="{9D8B030D-6E8A-4147-A177-3AD203B41FA5}">
                      <a16:colId xmlns="" xmlns:a16="http://schemas.microsoft.com/office/drawing/2014/main" val="20002"/>
                    </a:ext>
                  </a:extLst>
                </a:gridCol>
                <a:gridCol w="1493298">
                  <a:extLst>
                    <a:ext uri="{9D8B030D-6E8A-4147-A177-3AD203B41FA5}">
                      <a16:colId xmlns="" xmlns:a16="http://schemas.microsoft.com/office/drawing/2014/main" val="20003"/>
                    </a:ext>
                  </a:extLst>
                </a:gridCol>
                <a:gridCol w="1493298">
                  <a:extLst>
                    <a:ext uri="{9D8B030D-6E8A-4147-A177-3AD203B41FA5}">
                      <a16:colId xmlns="" xmlns:a16="http://schemas.microsoft.com/office/drawing/2014/main" val="20004"/>
                    </a:ext>
                  </a:extLst>
                </a:gridCol>
                <a:gridCol w="1493298">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 xmlns:a16="http://schemas.microsoft.com/office/drawing/2014/main" val="20000"/>
                    </a:ext>
                  </a:extLst>
                </a:gridCol>
                <a:gridCol w="1493298">
                  <a:extLst>
                    <a:ext uri="{9D8B030D-6E8A-4147-A177-3AD203B41FA5}">
                      <a16:colId xmlns="" xmlns:a16="http://schemas.microsoft.com/office/drawing/2014/main" val="20001"/>
                    </a:ext>
                  </a:extLst>
                </a:gridCol>
                <a:gridCol w="1493298">
                  <a:extLst>
                    <a:ext uri="{9D8B030D-6E8A-4147-A177-3AD203B41FA5}">
                      <a16:colId xmlns="" xmlns:a16="http://schemas.microsoft.com/office/drawing/2014/main" val="20002"/>
                    </a:ext>
                  </a:extLst>
                </a:gridCol>
                <a:gridCol w="1493298">
                  <a:extLst>
                    <a:ext uri="{9D8B030D-6E8A-4147-A177-3AD203B41FA5}">
                      <a16:colId xmlns="" xmlns:a16="http://schemas.microsoft.com/office/drawing/2014/main" val="20003"/>
                    </a:ext>
                  </a:extLst>
                </a:gridCol>
                <a:gridCol w="1493298">
                  <a:extLst>
                    <a:ext uri="{9D8B030D-6E8A-4147-A177-3AD203B41FA5}">
                      <a16:colId xmlns="" xmlns:a16="http://schemas.microsoft.com/office/drawing/2014/main" val="20004"/>
                    </a:ext>
                  </a:extLst>
                </a:gridCol>
                <a:gridCol w="1493298">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 xmlns:a16="http://schemas.microsoft.com/office/drawing/2014/main" val="20000"/>
                    </a:ext>
                  </a:extLst>
                </a:gridCol>
                <a:gridCol w="1493298">
                  <a:extLst>
                    <a:ext uri="{9D8B030D-6E8A-4147-A177-3AD203B41FA5}">
                      <a16:colId xmlns="" xmlns:a16="http://schemas.microsoft.com/office/drawing/2014/main" val="20001"/>
                    </a:ext>
                  </a:extLst>
                </a:gridCol>
                <a:gridCol w="1493298">
                  <a:extLst>
                    <a:ext uri="{9D8B030D-6E8A-4147-A177-3AD203B41FA5}">
                      <a16:colId xmlns="" xmlns:a16="http://schemas.microsoft.com/office/drawing/2014/main" val="20002"/>
                    </a:ext>
                  </a:extLst>
                </a:gridCol>
                <a:gridCol w="1493298">
                  <a:extLst>
                    <a:ext uri="{9D8B030D-6E8A-4147-A177-3AD203B41FA5}">
                      <a16:colId xmlns="" xmlns:a16="http://schemas.microsoft.com/office/drawing/2014/main" val="20003"/>
                    </a:ext>
                  </a:extLst>
                </a:gridCol>
                <a:gridCol w="1493298">
                  <a:extLst>
                    <a:ext uri="{9D8B030D-6E8A-4147-A177-3AD203B41FA5}">
                      <a16:colId xmlns="" xmlns:a16="http://schemas.microsoft.com/office/drawing/2014/main" val="20004"/>
                    </a:ext>
                  </a:extLst>
                </a:gridCol>
                <a:gridCol w="1493298">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r>
              <a:rPr lang="en-IN" dirty="0"/>
              <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r>
              <a:rPr lang="en-IN" dirty="0"/>
              <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8" y="1854679"/>
            <a:ext cx="5070895" cy="4322284"/>
          </a:xfrm>
        </p:spPr>
        <p:txBody>
          <a:bodyPr>
            <a:normAutofit/>
          </a:bodyPr>
          <a:lstStyle/>
          <a:p>
            <a:r>
              <a:rPr lang="en-IN" sz="3600" b="1" dirty="0">
                <a:latin typeface="Times New Roman" panose="02020603050405020304" pitchFamily="18" charset="0"/>
                <a:cs typeface="Times New Roman" panose="02020603050405020304" pitchFamily="18" charset="0"/>
              </a:rPr>
              <a:t>Degree</a:t>
            </a:r>
          </a:p>
          <a:p>
            <a:r>
              <a:rPr lang="en-IN" sz="3600" b="1" dirty="0">
                <a:latin typeface="Times New Roman" panose="02020603050405020304" pitchFamily="18" charset="0"/>
                <a:cs typeface="Times New Roman" panose="02020603050405020304" pitchFamily="18" charset="0"/>
              </a:rPr>
              <a:t>Closeness</a:t>
            </a:r>
          </a:p>
          <a:p>
            <a:r>
              <a:rPr lang="en-IN" sz="3600" b="1" dirty="0">
                <a:latin typeface="Times New Roman" panose="02020603050405020304" pitchFamily="18" charset="0"/>
                <a:cs typeface="Times New Roman" panose="02020603050405020304" pitchFamily="18" charset="0"/>
              </a:rPr>
              <a:t>Betweenness</a:t>
            </a:r>
          </a:p>
          <a:p>
            <a:r>
              <a:rPr lang="en-IN" sz="3600" b="1" dirty="0">
                <a:latin typeface="Times New Roman" panose="02020603050405020304" pitchFamily="18" charset="0"/>
                <a:cs typeface="Times New Roman" panose="02020603050405020304" pitchFamily="18" charset="0"/>
              </a:rPr>
              <a:t>Eigen Vector Centrality</a:t>
            </a:r>
          </a:p>
          <a:p>
            <a:r>
              <a:rPr lang="en-IN" sz="3600" b="1" dirty="0">
                <a:latin typeface="Times New Roman" panose="02020603050405020304" pitchFamily="18" charset="0"/>
                <a:cs typeface="Times New Roman" panose="02020603050405020304" pitchFamily="18" charset="0"/>
              </a:rPr>
              <a:t>Page </a:t>
            </a:r>
            <a:r>
              <a:rPr lang="en-IN" sz="3600" b="1" dirty="0" smtClean="0">
                <a:latin typeface="Times New Roman" panose="02020603050405020304" pitchFamily="18" charset="0"/>
                <a:cs typeface="Times New Roman" panose="02020603050405020304" pitchFamily="18" charset="0"/>
              </a:rPr>
              <a:t>Rank</a:t>
            </a:r>
            <a:endParaRPr lang="en-IN" sz="36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r>
              <a:rPr lang="en-US" dirty="0"/>
              <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 xmlns:a16="http://schemas.microsoft.com/office/drawing/2014/main" val="20000"/>
                    </a:ext>
                  </a:extLst>
                </a:gridCol>
                <a:gridCol w="1422691">
                  <a:extLst>
                    <a:ext uri="{9D8B030D-6E8A-4147-A177-3AD203B41FA5}">
                      <a16:colId xmlns="" xmlns:a16="http://schemas.microsoft.com/office/drawing/2014/main" val="20001"/>
                    </a:ext>
                  </a:extLst>
                </a:gridCol>
                <a:gridCol w="1085521">
                  <a:extLst>
                    <a:ext uri="{9D8B030D-6E8A-4147-A177-3AD203B41FA5}">
                      <a16:colId xmlns=""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 xmlns:a16="http://schemas.microsoft.com/office/drawing/2014/main" val="20000"/>
                    </a:ext>
                  </a:extLst>
                </a:gridCol>
                <a:gridCol w="1612065">
                  <a:extLst>
                    <a:ext uri="{9D8B030D-6E8A-4147-A177-3AD203B41FA5}">
                      <a16:colId xmlns="" xmlns:a16="http://schemas.microsoft.com/office/drawing/2014/main" val="20001"/>
                    </a:ext>
                  </a:extLst>
                </a:gridCol>
                <a:gridCol w="1230014">
                  <a:extLst>
                    <a:ext uri="{9D8B030D-6E8A-4147-A177-3AD203B41FA5}">
                      <a16:colId xmlns=""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 xmlns:a16="http://schemas.microsoft.com/office/drawing/2014/main" val="20000"/>
                    </a:ext>
                  </a:extLst>
                </a:gridCol>
                <a:gridCol w="3657600">
                  <a:extLst>
                    <a:ext uri="{9D8B030D-6E8A-4147-A177-3AD203B41FA5}">
                      <a16:colId xmlns=""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 xmlns:a16="http://schemas.microsoft.com/office/drawing/2014/main"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 xmlns:a16="http://schemas.microsoft.com/office/drawing/2014/main"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 xmlns:a16="http://schemas.microsoft.com/office/drawing/2014/main"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4141</TotalTime>
  <Words>6046</Words>
  <Application>Microsoft Office PowerPoint</Application>
  <PresentationFormat>Widescreen</PresentationFormat>
  <Paragraphs>1379</Paragraphs>
  <Slides>217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217</vt:i4>
      </vt:variant>
    </vt:vector>
  </HeadingPairs>
  <TitlesOfParts>
    <vt:vector size="224" baseType="lpstr">
      <vt:lpstr>Arial</vt:lpstr>
      <vt:lpstr>Calibri</vt:lpstr>
      <vt:lpstr>Calibri Light</vt:lpstr>
      <vt:lpstr>Courier New</vt:lpstr>
      <vt:lpstr>Times New Roman</vt:lpstr>
      <vt:lpstr>Wingdings</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Progress till now</vt:lpstr>
      <vt:lpstr>PowerPoint Presentation</vt:lpstr>
      <vt:lpstr>PowerPoint Presentation</vt:lpstr>
      <vt:lpstr>The Entry’s format</vt:lpstr>
      <vt:lpstr>Q1. part a)     7 Images 500 words</vt:lpstr>
      <vt:lpstr>Q1. part a)     7 Images</vt:lpstr>
      <vt:lpstr>Q1. part a)     500 Words</vt:lpstr>
      <vt:lpstr>Q1. part b)    5 Images 300 Words</vt:lpstr>
      <vt:lpstr>Q1. part b)    5 Images</vt:lpstr>
      <vt:lpstr>Q1. part b)    300 Words</vt:lpstr>
      <vt:lpstr>Q2.     10 Images 500 Words</vt:lpstr>
      <vt:lpstr>Q2.     10 Images</vt:lpstr>
      <vt:lpstr>Q2.      500 Words</vt:lpstr>
      <vt:lpstr>Q3.     10 Images 500 Words</vt:lpstr>
      <vt:lpstr>Q3.     10 Images</vt:lpstr>
      <vt:lpstr>Q3.     500 Words</vt:lpstr>
      <vt:lpstr>Q4.     5 Images 300 Words</vt:lpstr>
      <vt:lpstr>Q4.     5 Images</vt:lpstr>
      <vt:lpstr>Q4.     300 Words</vt:lpstr>
      <vt:lpstr>Q5.</vt:lpstr>
      <vt:lpstr>Q5.</vt:lpstr>
      <vt:lpstr>PowerPoint Presentation</vt:lpstr>
      <vt:lpstr>Thank you for your time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Atrayee Neog</cp:lastModifiedBy>
  <cp:revision>390</cp:revision>
  <dcterms:created xsi:type="dcterms:W3CDTF">2020-04-21T09:35:12Z</dcterms:created>
  <dcterms:modified xsi:type="dcterms:W3CDTF">2020-07-05T11:30:54Z</dcterms:modified>
</cp:coreProperties>
</file>